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6" r:id="rId3"/>
    <p:sldId id="280" r:id="rId4"/>
    <p:sldId id="256" r:id="rId5"/>
    <p:sldId id="264" r:id="rId6"/>
    <p:sldId id="259" r:id="rId7"/>
    <p:sldId id="263" r:id="rId8"/>
    <p:sldId id="284" r:id="rId9"/>
    <p:sldId id="288" r:id="rId10"/>
    <p:sldId id="260" r:id="rId11"/>
    <p:sldId id="262" r:id="rId12"/>
    <p:sldId id="261" r:id="rId13"/>
    <p:sldId id="267" r:id="rId14"/>
    <p:sldId id="269" r:id="rId15"/>
    <p:sldId id="268" r:id="rId16"/>
    <p:sldId id="270" r:id="rId17"/>
    <p:sldId id="276" r:id="rId18"/>
    <p:sldId id="272" r:id="rId19"/>
    <p:sldId id="274" r:id="rId20"/>
    <p:sldId id="273" r:id="rId21"/>
    <p:sldId id="271" r:id="rId22"/>
    <p:sldId id="286" r:id="rId23"/>
    <p:sldId id="275" r:id="rId24"/>
    <p:sldId id="281" r:id="rId25"/>
    <p:sldId id="287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8AC60-1EC5-4EF8-A905-64347D2B55CF}" type="datetimeFigureOut">
              <a:rPr lang="en-US" smtClean="0"/>
              <a:pPr/>
              <a:t>7/15/2010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dirty="0" smtClean="0"/>
              <a:t>School of Business</a:t>
            </a:r>
            <a:br>
              <a:rPr lang="en-US" dirty="0" smtClean="0"/>
            </a:br>
            <a:r>
              <a:rPr lang="en-US" dirty="0" smtClean="0"/>
              <a:t>University of Bridgeport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1"/>
            <a:ext cx="8229600" cy="3916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u="sng" dirty="0" smtClean="0"/>
              <a:t>Admissions Presentation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Robert Gilmore, Ph.D.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Associate Dean</a:t>
            </a:r>
          </a:p>
          <a:p>
            <a:pPr algn="ctr">
              <a:buNone/>
            </a:pPr>
            <a:r>
              <a:rPr lang="en-US" dirty="0" smtClean="0"/>
              <a:t>School of Business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MBA Curriculum – 4 C’s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Core			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Concentrations	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Capstone		</a:t>
            </a:r>
          </a:p>
          <a:p>
            <a:pPr lvl="3">
              <a:buNone/>
            </a:pPr>
            <a:r>
              <a:rPr lang="en-US" dirty="0" smtClean="0"/>
              <a:t>			</a:t>
            </a:r>
            <a:endParaRPr lang="en-US" dirty="0"/>
          </a:p>
          <a:p>
            <a:pPr lvl="1"/>
            <a:r>
              <a:rPr lang="en-US" dirty="0" smtClean="0"/>
              <a:t>Competencies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Core and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5181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Core Courses    ---    Foundation and  Breadth</a:t>
            </a:r>
          </a:p>
          <a:p>
            <a:pPr lvl="1"/>
            <a:r>
              <a:rPr lang="en-US" dirty="0" smtClean="0"/>
              <a:t>Accounting</a:t>
            </a:r>
          </a:p>
          <a:p>
            <a:pPr lvl="1"/>
            <a:r>
              <a:rPr lang="en-US" dirty="0" smtClean="0"/>
              <a:t>Finance</a:t>
            </a:r>
          </a:p>
          <a:p>
            <a:pPr lvl="1"/>
            <a:r>
              <a:rPr lang="en-US" dirty="0" smtClean="0"/>
              <a:t>Economics</a:t>
            </a:r>
          </a:p>
          <a:p>
            <a:pPr lvl="1"/>
            <a:r>
              <a:rPr lang="en-US" dirty="0" smtClean="0"/>
              <a:t>Business Law</a:t>
            </a:r>
          </a:p>
          <a:p>
            <a:pPr lvl="1"/>
            <a:r>
              <a:rPr lang="en-US" dirty="0" smtClean="0"/>
              <a:t>Management</a:t>
            </a:r>
          </a:p>
          <a:p>
            <a:pPr lvl="1"/>
            <a:r>
              <a:rPr lang="en-US" dirty="0" smtClean="0"/>
              <a:t>Marketing</a:t>
            </a:r>
          </a:p>
          <a:p>
            <a:pPr lvl="1"/>
            <a:r>
              <a:rPr lang="en-US" dirty="0" smtClean="0"/>
              <a:t>Statistics</a:t>
            </a:r>
          </a:p>
          <a:p>
            <a:pPr lvl="1"/>
            <a:r>
              <a:rPr lang="en-US" dirty="0" smtClean="0"/>
              <a:t>Information Systems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Business Research (required)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Concentrations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Accounting</a:t>
            </a:r>
          </a:p>
          <a:p>
            <a:r>
              <a:rPr lang="en-US" dirty="0" smtClean="0"/>
              <a:t>Finance</a:t>
            </a:r>
          </a:p>
          <a:p>
            <a:r>
              <a:rPr lang="en-US" dirty="0" smtClean="0"/>
              <a:t>Information Systems and Knowledge Management</a:t>
            </a:r>
          </a:p>
          <a:p>
            <a:r>
              <a:rPr lang="en-US" dirty="0" smtClean="0"/>
              <a:t>International Business</a:t>
            </a:r>
          </a:p>
          <a:p>
            <a:r>
              <a:rPr lang="en-US" dirty="0" smtClean="0"/>
              <a:t>Human Resource Management</a:t>
            </a:r>
          </a:p>
          <a:p>
            <a:r>
              <a:rPr lang="en-US" dirty="0" smtClean="0"/>
              <a:t>Management</a:t>
            </a:r>
          </a:p>
          <a:p>
            <a:r>
              <a:rPr lang="en-US" dirty="0" smtClean="0"/>
              <a:t>Marketing</a:t>
            </a:r>
          </a:p>
          <a:p>
            <a:r>
              <a:rPr lang="en-US" dirty="0" smtClean="0"/>
              <a:t>Operations</a:t>
            </a:r>
          </a:p>
          <a:p>
            <a:r>
              <a:rPr lang="en-US" dirty="0" smtClean="0"/>
              <a:t>Small Business and Entrepreneurship</a:t>
            </a:r>
          </a:p>
          <a:p>
            <a:r>
              <a:rPr lang="en-US" dirty="0" smtClean="0"/>
              <a:t>General Business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Financial Services</a:t>
            </a:r>
          </a:p>
          <a:p>
            <a:r>
              <a:rPr lang="en-US" dirty="0" smtClean="0"/>
              <a:t>Specialized Business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Innovation  (Curriculum)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0291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Financial Services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Intended for those who need an understanding of different financial services organizations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2800" dirty="0" smtClean="0"/>
              <a:t>(e.g., Investment and Commercial Banking, Securities, </a:t>
            </a:r>
          </a:p>
          <a:p>
            <a:pPr>
              <a:buNone/>
            </a:pPr>
            <a:r>
              <a:rPr lang="en-US" sz="2800" dirty="0" smtClean="0"/>
              <a:t>              Real Estate, Insurance, and Financial Planning)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dirty="0" smtClean="0"/>
              <a:t>Often Back Office managers need this knowledge as financial services firms are integrated across the financial services areas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Finance Compared to Financial Services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1"/>
            <a:ext cx="8991600" cy="483076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b="1" u="sng" dirty="0" smtClean="0"/>
              <a:t>Financial Services</a:t>
            </a:r>
            <a:r>
              <a:rPr lang="en-US" sz="8000" b="1" dirty="0" smtClean="0"/>
              <a:t>                                                  </a:t>
            </a:r>
            <a:r>
              <a:rPr lang="en-US" sz="8000" b="1" u="sng" dirty="0" smtClean="0"/>
              <a:t>Finance</a:t>
            </a:r>
          </a:p>
          <a:p>
            <a:pPr>
              <a:buNone/>
            </a:pPr>
            <a:endParaRPr lang="en-US" sz="6200" u="sng" dirty="0" smtClean="0"/>
          </a:p>
          <a:p>
            <a:r>
              <a:rPr lang="en-US" sz="8000" u="sng" dirty="0" smtClean="0"/>
              <a:t>Required</a:t>
            </a:r>
            <a:r>
              <a:rPr lang="en-US" sz="8000" dirty="0" smtClean="0"/>
              <a:t>				   </a:t>
            </a:r>
            <a:r>
              <a:rPr lang="en-US" sz="8000" u="sng" dirty="0" err="1" smtClean="0"/>
              <a:t>Required</a:t>
            </a:r>
            <a:endParaRPr lang="en-US" sz="8000" u="sng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sz="7200" dirty="0" smtClean="0"/>
              <a:t>Managerial and Cost Accounting                          International Finance  </a:t>
            </a:r>
          </a:p>
          <a:p>
            <a:r>
              <a:rPr lang="en-US" sz="7200" dirty="0" smtClean="0"/>
              <a:t>Financial Derivatives and Risk Management      Financial Derivatives and Risk Management</a:t>
            </a:r>
          </a:p>
          <a:p>
            <a:r>
              <a:rPr lang="en-US" sz="7200" dirty="0" smtClean="0"/>
              <a:t>Money and Banking                                                Investment Analysis</a:t>
            </a:r>
          </a:p>
          <a:p>
            <a:r>
              <a:rPr lang="en-US" sz="7200" dirty="0" smtClean="0"/>
              <a:t>Global Financial Services Regulation  </a:t>
            </a:r>
          </a:p>
          <a:p>
            <a:r>
              <a:rPr lang="en-US" sz="7200" dirty="0" smtClean="0"/>
              <a:t>Cases in Finance  			   Cases in Finance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sz="8000" u="sng" dirty="0" smtClean="0"/>
              <a:t>Electives</a:t>
            </a:r>
            <a:r>
              <a:rPr lang="en-US" sz="8000" dirty="0" smtClean="0"/>
              <a:t>				   </a:t>
            </a:r>
            <a:r>
              <a:rPr lang="en-US" sz="8000" u="sng" dirty="0" err="1" smtClean="0"/>
              <a:t>Electives</a:t>
            </a:r>
            <a:endParaRPr lang="en-US" sz="8000" u="sng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sz="7200" dirty="0" smtClean="0"/>
              <a:t>FIN 760      Investment Banking                             Advanced Financial Management and Policy    </a:t>
            </a:r>
          </a:p>
          <a:p>
            <a:r>
              <a:rPr lang="en-US" sz="7200" dirty="0" smtClean="0"/>
              <a:t>FIN 762      Insurance    			   Management and Financial Institutions</a:t>
            </a:r>
          </a:p>
          <a:p>
            <a:r>
              <a:rPr lang="en-US" sz="7200" dirty="0" smtClean="0"/>
              <a:t>FIN 764      Commercial Banking   		   International Financial Management</a:t>
            </a:r>
          </a:p>
          <a:p>
            <a:r>
              <a:rPr lang="en-US" sz="7200" dirty="0" smtClean="0"/>
              <a:t>FIN 767      Real Estate   			   Financial Analysis and Modeling</a:t>
            </a:r>
          </a:p>
          <a:p>
            <a:r>
              <a:rPr lang="en-US" sz="7200" dirty="0" smtClean="0"/>
              <a:t>FIN 768      Financial Planning    		   Managerial Economics</a:t>
            </a:r>
          </a:p>
          <a:p>
            <a:pPr>
              <a:buNone/>
            </a:pPr>
            <a:r>
              <a:rPr lang="en-US" sz="7200" dirty="0" smtClean="0"/>
              <a:t> </a:t>
            </a:r>
            <a:endParaRPr lang="en-US" sz="7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Innovation  (Curriculum)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75456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Specialized Business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Intended for those whose career path doesn’t fit into the standard MBA concentrations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may create their own combination of courses  to fit a particular career </a:t>
            </a:r>
          </a:p>
          <a:p>
            <a:pPr lvl="1"/>
            <a:r>
              <a:rPr lang="en-US" dirty="0" smtClean="0"/>
              <a:t>(e.g., 3 Marketing and 3 Information Systems)</a:t>
            </a:r>
          </a:p>
          <a:p>
            <a:pPr lvl="1"/>
            <a:r>
              <a:rPr lang="en-US" dirty="0" smtClean="0"/>
              <a:t>(e.g., 3 Human Resource Management, 1  </a:t>
            </a:r>
          </a:p>
          <a:p>
            <a:pPr lvl="1">
              <a:buNone/>
            </a:pPr>
            <a:r>
              <a:rPr lang="en-US" dirty="0" smtClean="0"/>
              <a:t>              Operations, 1 Information Systems)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Must have approval of Faculty Advisor 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Innovation (Curriculum)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7836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Small Business and Entrepreneurship</a:t>
            </a:r>
          </a:p>
          <a:p>
            <a:r>
              <a:rPr lang="en-US" dirty="0" smtClean="0"/>
              <a:t>Required Courses</a:t>
            </a:r>
          </a:p>
          <a:p>
            <a:pPr lvl="1"/>
            <a:r>
              <a:rPr lang="en-US" dirty="0" smtClean="0"/>
              <a:t>Small Business and Entrepreneurship course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u="sng" dirty="0" smtClean="0"/>
              <a:t>Creating the Students Real Business</a:t>
            </a:r>
          </a:p>
          <a:p>
            <a:pPr lvl="1"/>
            <a:r>
              <a:rPr lang="en-US" dirty="0" smtClean="0"/>
              <a:t>Small Business Practicum 1 </a:t>
            </a:r>
          </a:p>
          <a:p>
            <a:pPr lvl="1"/>
            <a:r>
              <a:rPr lang="en-US" dirty="0" smtClean="0"/>
              <a:t>Small Business Practicum 2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Electives</a:t>
            </a:r>
          </a:p>
          <a:p>
            <a:pPr lvl="1"/>
            <a:r>
              <a:rPr lang="en-US" dirty="0" smtClean="0"/>
              <a:t>Three courses in any discipline related to the business that the student wants to pursue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International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5105399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International Concentration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International content Embedded in each course as relevant to that discipline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International Student Teams working together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Capstone Experience</a:t>
            </a:r>
            <a:br>
              <a:rPr lang="en-US" dirty="0" smtClean="0"/>
            </a:br>
            <a:r>
              <a:rPr lang="en-US" dirty="0" smtClean="0"/>
              <a:t>Integration and Interdisciplinary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29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Courses</a:t>
            </a:r>
          </a:p>
          <a:p>
            <a:pPr lvl="1"/>
            <a:r>
              <a:rPr lang="en-US" dirty="0" smtClean="0"/>
              <a:t>Strategy and Business Policy</a:t>
            </a:r>
          </a:p>
          <a:p>
            <a:pPr lvl="1"/>
            <a:r>
              <a:rPr lang="en-US" dirty="0" smtClean="0"/>
              <a:t>Computerized Business Simulation</a:t>
            </a:r>
          </a:p>
          <a:p>
            <a:pPr lvl="1"/>
            <a:r>
              <a:rPr lang="en-US" dirty="0" smtClean="0"/>
              <a:t>Internship or Applied Thesis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Integrate their knowledge and skills</a:t>
            </a:r>
          </a:p>
          <a:p>
            <a:pPr lvl="1"/>
            <a:r>
              <a:rPr lang="en-US" dirty="0" smtClean="0"/>
              <a:t>Accounting, Finance, Management, Marketing, Information Systems, Economics, Law, Statistics, Research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Application  of concepts</a:t>
            </a:r>
          </a:p>
          <a:p>
            <a:r>
              <a:rPr lang="en-US" dirty="0" smtClean="0"/>
              <a:t>Understanding how all business areas work together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Competencies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79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Employers want to hire students who can </a:t>
            </a:r>
          </a:p>
          <a:p>
            <a:pPr>
              <a:buNone/>
            </a:pPr>
            <a:r>
              <a:rPr lang="en-US" dirty="0" smtClean="0"/>
              <a:t>      	</a:t>
            </a:r>
            <a:r>
              <a:rPr lang="en-US" sz="3600" b="1" dirty="0" smtClean="0"/>
              <a:t>write, speak, and compute</a:t>
            </a:r>
            <a:r>
              <a:rPr lang="en-US" dirty="0" smtClean="0"/>
              <a:t>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are </a:t>
            </a:r>
            <a:r>
              <a:rPr lang="en-US" b="1" dirty="0" smtClean="0"/>
              <a:t>Emphasizing</a:t>
            </a:r>
            <a:r>
              <a:rPr lang="en-US" dirty="0" smtClean="0"/>
              <a:t> and will be </a:t>
            </a:r>
            <a:r>
              <a:rPr lang="en-US" b="1" dirty="0" smtClean="0"/>
              <a:t>Measuring</a:t>
            </a:r>
            <a:r>
              <a:rPr lang="en-US" dirty="0" smtClean="0"/>
              <a:t> all three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Coding of Syllabi </a:t>
            </a:r>
          </a:p>
          <a:p>
            <a:pPr lvl="1"/>
            <a:r>
              <a:rPr lang="en-US" dirty="0" smtClean="0"/>
              <a:t>How much writing in each course</a:t>
            </a:r>
          </a:p>
          <a:p>
            <a:pPr lvl="1"/>
            <a:r>
              <a:rPr lang="en-US" dirty="0" smtClean="0"/>
              <a:t>How many oral presentations</a:t>
            </a:r>
          </a:p>
          <a:p>
            <a:pPr lvl="1"/>
            <a:r>
              <a:rPr lang="en-US" dirty="0" smtClean="0"/>
              <a:t>How much computing (math, statistics, computer skills)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Learning Assessment --- Proposal --- Some assessment we can do ourselves but some assessment requires financial support</a:t>
            </a:r>
          </a:p>
          <a:p>
            <a:endParaRPr lang="en-US" dirty="0" smtClean="0"/>
          </a:p>
          <a:p>
            <a:r>
              <a:rPr lang="en-US" dirty="0" smtClean="0"/>
              <a:t>Because we measure we can control and adjust the amount of various classroom activities according to learning outcomes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Come to the UB School of Business? </a:t>
            </a:r>
            <a:br>
              <a:rPr lang="en-US" sz="3600" dirty="0" smtClean="0"/>
            </a:br>
            <a:r>
              <a:rPr lang="en-US" sz="3600" dirty="0" smtClean="0"/>
              <a:t>--- At First Glance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Curriculum Innovation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Small Classes? How small are competitor classes?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Work Closely with Professors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Faculty have both professional experience and academic credentials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study in an international environment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Competencies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Leadership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Teamwork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Critical Thinking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Decision Making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Innovation and Creativity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Communication Skill within Team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Organization Ability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Competencies --- Experimental</a:t>
            </a:r>
            <a:br>
              <a:rPr lang="en-US" dirty="0" smtClean="0"/>
            </a:br>
            <a:r>
              <a:rPr lang="en-US" sz="2200" u="sng" dirty="0" smtClean="0"/>
              <a:t>Can’t Sell this Yet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533400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Most universities talk about competencies</a:t>
            </a:r>
          </a:p>
          <a:p>
            <a:r>
              <a:rPr lang="en-US" dirty="0" smtClean="0"/>
              <a:t>We will </a:t>
            </a:r>
            <a:r>
              <a:rPr lang="en-US" b="1" dirty="0" smtClean="0"/>
              <a:t>Emphasize</a:t>
            </a:r>
            <a:r>
              <a:rPr lang="en-US" dirty="0" smtClean="0"/>
              <a:t> in teaching and </a:t>
            </a:r>
            <a:r>
              <a:rPr lang="en-US" b="1" u="sng" dirty="0" smtClean="0"/>
              <a:t>Measure !</a:t>
            </a:r>
          </a:p>
          <a:p>
            <a:endParaRPr lang="en-US" dirty="0" smtClean="0"/>
          </a:p>
          <a:p>
            <a:r>
              <a:rPr lang="en-US" dirty="0" smtClean="0"/>
              <a:t>Each class with Team Assignments: 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3300" dirty="0" smtClean="0"/>
              <a:t>Students will evaluate each other in team context</a:t>
            </a:r>
          </a:p>
          <a:p>
            <a:pPr lvl="1"/>
            <a:r>
              <a:rPr lang="en-US" sz="3300" dirty="0" smtClean="0"/>
              <a:t>and professor will evaluate student in team context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Cumulative rating across courses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Students</a:t>
            </a:r>
            <a:r>
              <a:rPr lang="en-US" dirty="0" smtClean="0"/>
              <a:t> will know their strengths – help to make career decisions</a:t>
            </a:r>
          </a:p>
          <a:p>
            <a:r>
              <a:rPr lang="en-US" u="sng" dirty="0" smtClean="0"/>
              <a:t>Employers</a:t>
            </a:r>
            <a:r>
              <a:rPr lang="en-US" dirty="0" smtClean="0"/>
              <a:t> will know student strengths – help to make hiring decisions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1"/>
            <a:ext cx="8534400" cy="483076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How do we ensure coverage of needed content?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Courses have complete listing of common material that all professors teach  -- Done for Core courses now!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List of common material is in the form of exam questions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Code for application of concepts and skills in advanced courses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Exam questions may be used for waiver exams, capstone examination, and as student study guides.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What we Teach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839200" cy="487679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u="sng" dirty="0" smtClean="0"/>
              <a:t>The I’s in You </a:t>
            </a:r>
            <a:r>
              <a:rPr lang="en-US" sz="2200" u="sng" dirty="0" smtClean="0"/>
              <a:t>(Each Student)</a:t>
            </a:r>
            <a:r>
              <a:rPr lang="en-US" sz="2200" dirty="0" smtClean="0"/>
              <a:t>     </a:t>
            </a:r>
            <a:r>
              <a:rPr lang="en-US" u="sng" dirty="0" smtClean="0"/>
              <a:t>The 4 C’s of the Curriculum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Integration			 Core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Interdisciplinary		 Concentrations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International			 Capstone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 Competencies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Our Learning Goal for Student Success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79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College graduates will typically have </a:t>
            </a:r>
            <a:r>
              <a:rPr lang="en-US" u="sng" dirty="0" smtClean="0"/>
              <a:t>seven</a:t>
            </a:r>
            <a:r>
              <a:rPr lang="en-US" dirty="0" smtClean="0"/>
              <a:t> </a:t>
            </a:r>
            <a:r>
              <a:rPr lang="en-US" u="sng" dirty="0" smtClean="0"/>
              <a:t>different careers </a:t>
            </a:r>
            <a:r>
              <a:rPr lang="en-US" dirty="0" smtClean="0"/>
              <a:t>in their working lifetime.  Thus, specific tasks that they are trained to do today may not be useful tomorrow.  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Adapt</a:t>
            </a:r>
            <a:r>
              <a:rPr lang="en-US" dirty="0" smtClean="0"/>
              <a:t> and </a:t>
            </a:r>
            <a:r>
              <a:rPr lang="en-US" u="sng" dirty="0" smtClean="0"/>
              <a:t>learn how to learn!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accomplish this by teaching </a:t>
            </a:r>
            <a:r>
              <a:rPr lang="en-US" u="sng" dirty="0" smtClean="0"/>
              <a:t>fundamental skills</a:t>
            </a:r>
            <a:r>
              <a:rPr lang="en-US" dirty="0" smtClean="0"/>
              <a:t> and </a:t>
            </a:r>
            <a:r>
              <a:rPr lang="en-US" u="sng" dirty="0" smtClean="0"/>
              <a:t>core</a:t>
            </a:r>
            <a:r>
              <a:rPr lang="en-US" dirty="0" smtClean="0"/>
              <a:t> </a:t>
            </a:r>
            <a:r>
              <a:rPr lang="en-US" u="sng" dirty="0" smtClean="0"/>
              <a:t>knowledge</a:t>
            </a:r>
            <a:r>
              <a:rPr lang="en-US" dirty="0" smtClean="0"/>
              <a:t> on which they can build and </a:t>
            </a:r>
            <a:r>
              <a:rPr lang="en-US" u="sng" dirty="0" smtClean="0"/>
              <a:t>basic principles </a:t>
            </a:r>
            <a:r>
              <a:rPr lang="en-US" dirty="0" smtClean="0"/>
              <a:t>which they can apply to new situations.   We apply these skills and knowledge in advanced courses.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are challenged in the classrooms with the wide variety of assignments, projects, cases, presentations and exams, thus they learn how to learn.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are also challenged with working with students from many different countries.  This requires the practice of adaptation.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Adaptation is also learned through the emphasis on Competencies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Vision for 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307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Pedagogical Innovation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International Business Education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Establish Partnerships with other Universities</a:t>
            </a:r>
          </a:p>
          <a:p>
            <a:endParaRPr lang="en-US" dirty="0" smtClean="0"/>
          </a:p>
          <a:p>
            <a:r>
              <a:rPr lang="en-US" dirty="0" smtClean="0"/>
              <a:t>Establish Centers of Excellence</a:t>
            </a:r>
          </a:p>
          <a:p>
            <a:pPr lvl="1"/>
            <a:r>
              <a:rPr lang="en-US" dirty="0" smtClean="0"/>
              <a:t>Center for Global Financial Services</a:t>
            </a:r>
          </a:p>
          <a:p>
            <a:pPr lvl="1"/>
            <a:r>
              <a:rPr lang="en-US" dirty="0" smtClean="0"/>
              <a:t>Center for Small Business and Entrepreneurship</a:t>
            </a:r>
          </a:p>
          <a:p>
            <a:pPr lvl="1"/>
            <a:r>
              <a:rPr lang="en-US" dirty="0" smtClean="0"/>
              <a:t>Center for Retail and Sales Management</a:t>
            </a:r>
          </a:p>
          <a:p>
            <a:pPr lvl="1"/>
            <a:r>
              <a:rPr lang="en-US" dirty="0" smtClean="0"/>
              <a:t>Center for Health Care Management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External Funding Plan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Location Advantages</a:t>
            </a:r>
            <a:br>
              <a:rPr lang="en-US" dirty="0" smtClean="0"/>
            </a:br>
            <a:r>
              <a:rPr lang="en-US" sz="2200" dirty="0" smtClean="0"/>
              <a:t>Particularly important for Finance, Accounting and Financial Services Concentrations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005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Industry in Connecticut and New York!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             </a:t>
            </a:r>
            <a:r>
              <a:rPr lang="en-US" sz="3200" dirty="0" smtClean="0"/>
              <a:t>e.g., </a:t>
            </a:r>
            <a:r>
              <a:rPr lang="en-US" sz="3200" u="sng" dirty="0" smtClean="0"/>
              <a:t>Finance Industry</a:t>
            </a:r>
          </a:p>
          <a:p>
            <a:pPr lvl="1">
              <a:buNone/>
            </a:pPr>
            <a:endParaRPr lang="en-US" sz="3200" u="sng" dirty="0" smtClean="0"/>
          </a:p>
          <a:p>
            <a:pPr lvl="1"/>
            <a:r>
              <a:rPr lang="en-US" dirty="0" smtClean="0"/>
              <a:t>Close to Stamford, CT --- Financial Services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Close to Hartford, CT --- Insurance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One Hour from New York City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2"/>
            <a:ext cx="7772400" cy="9143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Accreditation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5105400"/>
          </a:xfrm>
        </p:spPr>
        <p:txBody>
          <a:bodyPr>
            <a:normAutofit fontScale="85000" lnSpcReduction="10000"/>
          </a:bodyPr>
          <a:lstStyle/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Licensed and accredited by the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State of Connecticut Department of </a:t>
            </a:r>
            <a:r>
              <a:rPr lang="en-US" dirty="0" smtClean="0">
                <a:solidFill>
                  <a:schemeClr val="tx1"/>
                </a:solidFill>
              </a:rPr>
              <a:t>Higher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Education </a:t>
            </a: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Accredited </a:t>
            </a:r>
            <a:r>
              <a:rPr lang="en-US" dirty="0">
                <a:solidFill>
                  <a:schemeClr val="tx1"/>
                </a:solidFill>
              </a:rPr>
              <a:t>by the New England Association of Schools and Colleges (NEASC). 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Professionally accredited by the Association of Collegiate Business Schools and Programs 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Overview of Graduate Business Programs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Graduate Program</a:t>
            </a:r>
          </a:p>
          <a:p>
            <a:pPr lvl="1"/>
            <a:r>
              <a:rPr lang="en-US" dirty="0" smtClean="0"/>
              <a:t>Master of Business Administration </a:t>
            </a:r>
          </a:p>
          <a:p>
            <a:pPr lvl="1"/>
            <a:r>
              <a:rPr lang="en-US" dirty="0" smtClean="0"/>
              <a:t>12 Concentrations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Curriculum and Pedagogical Innovations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Master of Business Administration (</a:t>
            </a:r>
            <a:r>
              <a:rPr lang="en-US" b="1" dirty="0" smtClean="0"/>
              <a:t>M.B.A.)  Program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1"/>
            <a:ext cx="8229600" cy="4144963"/>
          </a:xfrm>
        </p:spPr>
        <p:txBody>
          <a:bodyPr>
            <a:normAutofit/>
          </a:bodyPr>
          <a:lstStyle/>
          <a:p>
            <a:r>
              <a:rPr lang="en-US" dirty="0" smtClean="0"/>
              <a:t>Program Description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Admission Requirements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Special?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Why Come to the University of Bridgeport?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783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24  Credits --- Core Courses  (May be waived)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  Credits ---  Required (Program Required Course, Concentration Required and Elective Courses, and Capstone Courses)</a:t>
            </a:r>
          </a:p>
          <a:p>
            <a:pPr>
              <a:buNone/>
            </a:pPr>
            <a:r>
              <a:rPr lang="en-US" dirty="0" smtClean="0"/>
              <a:t>____________________________________________</a:t>
            </a:r>
          </a:p>
          <a:p>
            <a:pPr marL="514350" indent="-514350">
              <a:buAutoNum type="arabicPlain" startAt="54"/>
            </a:pPr>
            <a:r>
              <a:rPr lang="en-US" dirty="0" smtClean="0"/>
              <a:t>Credits ---  Completed typically in </a:t>
            </a:r>
          </a:p>
          <a:p>
            <a:pPr marL="514350" indent="-514350">
              <a:buNone/>
            </a:pPr>
            <a:r>
              <a:rPr lang="en-US" dirty="0" smtClean="0"/>
              <a:t>                          3 semesters (18 months) </a:t>
            </a:r>
            <a:r>
              <a:rPr lang="en-US" u="sng" dirty="0" smtClean="0"/>
              <a:t>to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                   6 semesters (3 years </a:t>
            </a:r>
            <a:r>
              <a:rPr lang="en-US" u="sng" dirty="0" smtClean="0"/>
              <a:t>if</a:t>
            </a:r>
            <a:r>
              <a:rPr lang="en-US" dirty="0" smtClean="0"/>
              <a:t> student takes</a:t>
            </a:r>
          </a:p>
          <a:p>
            <a:pPr marL="514350" indent="-514350">
              <a:buNone/>
            </a:pPr>
            <a:r>
              <a:rPr lang="en-US" dirty="0" smtClean="0"/>
              <a:t>                                                   9 credits a semester)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		 One Year (2 semesters possible – 30 Credits)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u="sng" dirty="0" smtClean="0"/>
              <a:t>MBA Admission Requirements and Scholarships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1"/>
            <a:ext cx="84582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Bachelor Degree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950 = GMAT + (200*G.P.A.)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GMAT (May be waived) --- 3.3 GPA, 3+years professional experience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TOEFL  Minimum (550 Paper, 80 Internet)*</a:t>
            </a:r>
          </a:p>
          <a:p>
            <a:pPr lvl="1"/>
            <a:r>
              <a:rPr lang="en-US" dirty="0" smtClean="0"/>
              <a:t>*Take English Language Courses at UB if TOEFL is below 600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Scholarships up to $5,000 depending on qualifications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1350 = $5,000,      1275 = $4000,      1200 = $3,000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Seamless Transfer to MBA </a:t>
            </a:r>
            <a:br>
              <a:rPr lang="en-US" dirty="0" smtClean="0"/>
            </a:br>
            <a:r>
              <a:rPr lang="en-US" dirty="0" smtClean="0"/>
              <a:t>from Undergraduate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4"/>
          </a:xfrm>
        </p:spPr>
        <p:txBody>
          <a:bodyPr/>
          <a:lstStyle/>
          <a:p>
            <a:r>
              <a:rPr lang="en-US" dirty="0" smtClean="0"/>
              <a:t>Students who complete a UB undergraduate degree with B or better in undergraduate equivalent courses can waive the 8 Core courses.  </a:t>
            </a:r>
          </a:p>
          <a:p>
            <a:endParaRPr lang="en-US" dirty="0" smtClean="0"/>
          </a:p>
          <a:p>
            <a:r>
              <a:rPr lang="en-US" dirty="0" smtClean="0"/>
              <a:t>They will only have to complete 30 credits.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984</Words>
  <Application>Microsoft Office PowerPoint</Application>
  <PresentationFormat>On-screen Show (4:3)</PresentationFormat>
  <Paragraphs>275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School of Business University of Bridgeport</vt:lpstr>
      <vt:lpstr>Why Come to the UB School of Business?  --- At First Glance</vt:lpstr>
      <vt:lpstr>Location Advantages Particularly important for Finance, Accounting and Financial Services Concentrations</vt:lpstr>
      <vt:lpstr> Accreditation </vt:lpstr>
      <vt:lpstr>Overview of Graduate Business Programs</vt:lpstr>
      <vt:lpstr>Master of Business Administration (M.B.A.)  Program </vt:lpstr>
      <vt:lpstr>Program Description</vt:lpstr>
      <vt:lpstr>MBA Admission Requirements and Scholarships</vt:lpstr>
      <vt:lpstr>Seamless Transfer to MBA  from Undergraduate</vt:lpstr>
      <vt:lpstr>MBA Curriculum – 4 C’s</vt:lpstr>
      <vt:lpstr>Core and Required</vt:lpstr>
      <vt:lpstr>Concentrations</vt:lpstr>
      <vt:lpstr>Innovation  (Curriculum)</vt:lpstr>
      <vt:lpstr>Finance Compared to Financial Services</vt:lpstr>
      <vt:lpstr>Innovation  (Curriculum)</vt:lpstr>
      <vt:lpstr>Innovation (Curriculum)</vt:lpstr>
      <vt:lpstr>International Business</vt:lpstr>
      <vt:lpstr>Capstone Experience Integration and Interdisciplinary</vt:lpstr>
      <vt:lpstr>Competencies </vt:lpstr>
      <vt:lpstr>Competencies</vt:lpstr>
      <vt:lpstr> Competencies --- Experimental Can’t Sell this Yet </vt:lpstr>
      <vt:lpstr>Content</vt:lpstr>
      <vt:lpstr>What we Teach</vt:lpstr>
      <vt:lpstr>Our Learning Goal for Student Success</vt:lpstr>
      <vt:lpstr>Vision for the Future</vt:lpstr>
      <vt:lpstr>Questions</vt:lpstr>
    </vt:vector>
  </TitlesOfParts>
  <Company>UB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Accreditation</dc:title>
  <dc:creator>rgilmore</dc:creator>
  <cp:lastModifiedBy>rgilmore</cp:lastModifiedBy>
  <cp:revision>95</cp:revision>
  <dcterms:created xsi:type="dcterms:W3CDTF">2010-05-17T00:51:18Z</dcterms:created>
  <dcterms:modified xsi:type="dcterms:W3CDTF">2010-07-15T17:48:32Z</dcterms:modified>
</cp:coreProperties>
</file>